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FF0000"/>
                </a:solidFill>
              </a:rPr>
              <a:t>الجماعة والجماعة الرياضية</a:t>
            </a:r>
            <a:r>
              <a:rPr lang="en-US" sz="3200" dirty="0" smtClean="0">
                <a:solidFill>
                  <a:srgbClr val="FF0000"/>
                </a:solidFill>
              </a:rPr>
              <a:t/>
            </a:r>
            <a:br>
              <a:rPr lang="en-US" sz="3200" dirty="0" smtClean="0">
                <a:solidFill>
                  <a:srgbClr val="FF0000"/>
                </a:solidFill>
              </a:rPr>
            </a:br>
            <a:r>
              <a:rPr lang="ar-SA" sz="3200" dirty="0" smtClean="0">
                <a:solidFill>
                  <a:srgbClr val="FF0000"/>
                </a:solidFill>
              </a:rPr>
              <a:t> </a:t>
            </a:r>
            <a:r>
              <a:rPr lang="ar-SA" sz="3200" b="1" u="sng" dirty="0" err="1" smtClean="0">
                <a:solidFill>
                  <a:srgbClr val="FF0000"/>
                </a:solidFill>
              </a:rPr>
              <a:t>اولاً</a:t>
            </a:r>
            <a:r>
              <a:rPr lang="ar-SA" sz="3200" b="1" u="sng" dirty="0" smtClean="0">
                <a:solidFill>
                  <a:srgbClr val="FF0000"/>
                </a:solidFill>
              </a:rPr>
              <a:t>  ما </a:t>
            </a:r>
            <a:r>
              <a:rPr lang="ar-SA" sz="3200" b="1" u="sng" dirty="0" err="1" smtClean="0">
                <a:solidFill>
                  <a:srgbClr val="FF0000"/>
                </a:solidFill>
              </a:rPr>
              <a:t>هية</a:t>
            </a:r>
            <a:r>
              <a:rPr lang="ar-SA" sz="3200" b="1" u="sng" dirty="0" smtClean="0">
                <a:solidFill>
                  <a:srgbClr val="FF0000"/>
                </a:solidFill>
              </a:rPr>
              <a:t> الجماعة والجماعة الرياضية :</a:t>
            </a:r>
            <a:r>
              <a:rPr lang="en-US" sz="3200" dirty="0" smtClean="0"/>
              <a:t/>
            </a:r>
            <a:br>
              <a:rPr lang="en-US" sz="3200" dirty="0" smtClean="0"/>
            </a:br>
            <a:r>
              <a:rPr lang="ar-SA" sz="3200" dirty="0" smtClean="0"/>
              <a:t>      أن إمكانية الإنسان على التفاعل مع الآخرين بطريقة معتبرة وذات معنى توجد في كل مجتمع من المجتمعات الإنسانية، وذلك بوجود الآخرين الذين هم الجوهر الأساسي للبيئة الاجتماعية للفرد، فهو يستجيب لهم ويستجيبون له. وبالتأكيد أن نمو الجماعات الاجتماعية واستمرارها تكون موجودة في التفاعلات الاجتماعية بين الأفراد.</a:t>
            </a:r>
            <a:r>
              <a:rPr lang="en-US" sz="3200" dirty="0" smtClean="0"/>
              <a:t/>
            </a:r>
            <a:br>
              <a:rPr lang="en-US" sz="3200" dirty="0" smtClean="0"/>
            </a:br>
            <a:r>
              <a:rPr lang="ar-SA" sz="3200" dirty="0" smtClean="0"/>
              <a:t>       * </a:t>
            </a:r>
            <a:r>
              <a:rPr lang="ar-SA" sz="3200" b="1" u="sng" dirty="0" smtClean="0"/>
              <a:t>لويس </a:t>
            </a:r>
            <a:r>
              <a:rPr lang="ar-SA" sz="3200" b="1" u="sng" dirty="0" err="1" smtClean="0"/>
              <a:t>مليكة</a:t>
            </a:r>
            <a:r>
              <a:rPr lang="ar-SA" sz="3200" dirty="0" smtClean="0"/>
              <a:t> عرفه انه علاقات مختلفة بين الأفراد ومن ناحية أخرى   تنظيمات في مستويات مختلفة من التعقيد.</a:t>
            </a:r>
            <a:r>
              <a:rPr lang="en-US" sz="3200" dirty="0" smtClean="0"/>
              <a:t/>
            </a:r>
            <a:br>
              <a:rPr lang="en-US" sz="3200" dirty="0" smtClean="0"/>
            </a:br>
            <a:r>
              <a:rPr lang="ar-SA" sz="3200" dirty="0" smtClean="0"/>
              <a:t>    *  </a:t>
            </a:r>
            <a:r>
              <a:rPr lang="ar-SA" sz="3200" b="1" u="sng" dirty="0" smtClean="0"/>
              <a:t>كمال دسوقي</a:t>
            </a:r>
            <a:r>
              <a:rPr lang="ar-SA" sz="3200" dirty="0" smtClean="0"/>
              <a:t> فعرف الجماعة على أنها وحدة اجتماعية تتكون من عدد من الأفراد يشغلون ( قليلا أو كثيرا ) علاقات </a:t>
            </a:r>
            <a:r>
              <a:rPr lang="ar-SA" sz="3200" dirty="0" err="1" smtClean="0"/>
              <a:t>و</a:t>
            </a:r>
            <a:r>
              <a:rPr lang="ar-SA" sz="3200" dirty="0" smtClean="0"/>
              <a:t> مراكز وادوار محددة بالنسبة لبعضهم، لديها جهاز من القيم والمعايير خاصة </a:t>
            </a:r>
            <a:r>
              <a:rPr lang="ar-SA" sz="3200" dirty="0" err="1" smtClean="0"/>
              <a:t>بها</a:t>
            </a:r>
            <a:r>
              <a:rPr lang="ar-SA" sz="3200" dirty="0" smtClean="0"/>
              <a:t> ينظم سلوك الأفراد الأعضاء فيها في الأمور التي تؤثر في الجماعة.</a:t>
            </a:r>
            <a:endParaRPr lang="ar-SA" sz="3200"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b="1" u="sng" dirty="0" smtClean="0"/>
              <a:t>* </a:t>
            </a:r>
            <a:r>
              <a:rPr lang="ar-SA" b="1" u="sng" dirty="0" smtClean="0">
                <a:solidFill>
                  <a:srgbClr val="00B050"/>
                </a:solidFill>
              </a:rPr>
              <a:t>نزار الطالب وكامل لويس</a:t>
            </a:r>
            <a:r>
              <a:rPr lang="ar-SA" dirty="0" smtClean="0"/>
              <a:t> فقد عرف الجماعة (على أنها عدد من الناس يتعاونون بتنسيق زماني ومكاني معينين وتربطهم وسائل الاتصال لدرجات متفاوتة من السعة والكثافة وتقسيم الوظائف فيما بينهم لتحقيق أهداف معينة .</a:t>
            </a:r>
            <a:r>
              <a:rPr lang="en-US" dirty="0" smtClean="0"/>
              <a:t/>
            </a:r>
            <a:br>
              <a:rPr lang="en-US" dirty="0" smtClean="0"/>
            </a:br>
            <a:r>
              <a:rPr lang="ar-SA" dirty="0" smtClean="0"/>
              <a:t> </a:t>
            </a:r>
            <a:r>
              <a:rPr lang="ar-SA" b="1" u="sng" dirty="0" smtClean="0">
                <a:solidFill>
                  <a:srgbClr val="0000FF"/>
                </a:solidFill>
              </a:rPr>
              <a:t>* حامد الفقهي</a:t>
            </a:r>
            <a:r>
              <a:rPr lang="ar-SA" dirty="0" smtClean="0">
                <a:solidFill>
                  <a:srgbClr val="0000FF"/>
                </a:solidFill>
              </a:rPr>
              <a:t> </a:t>
            </a:r>
            <a:r>
              <a:rPr lang="ar-SA" dirty="0" smtClean="0"/>
              <a:t>عرف الجماعة أنها جمع من الأفراد يضمهم هدف مشترك أو تضمهم مهنة أو عمل، وذلك مثل جماعات الرياضيين والمدرسين والأطباء والقضاة وأعضاء الأحزاب السياسية الذين يشكلون جماعة بصرف النظر عن وجود التفاعل الاجتماعي بينهم أو عدم وجوده .</a:t>
            </a:r>
            <a:endParaRPr lang="ar-SA"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7030A0"/>
                </a:solidFill>
              </a:rPr>
              <a:t>أسس قيام الجماعة ومعاييره</a:t>
            </a:r>
            <a:r>
              <a:rPr lang="en-US" sz="3200" dirty="0" smtClean="0"/>
              <a:t/>
            </a:r>
            <a:br>
              <a:rPr lang="en-US" sz="3200" dirty="0" smtClean="0"/>
            </a:br>
            <a:r>
              <a:rPr lang="ar-SA" sz="3200" dirty="0" smtClean="0"/>
              <a:t>    *هناك ستة معايير أساسية لقيام الجماعة وهي على النحو الأتي:  </a:t>
            </a:r>
            <a:r>
              <a:rPr lang="en-US" sz="3200" dirty="0" smtClean="0"/>
              <a:t/>
            </a:r>
            <a:br>
              <a:rPr lang="en-US" sz="3200" dirty="0" smtClean="0"/>
            </a:br>
            <a:r>
              <a:rPr lang="ar-IQ" sz="3200" dirty="0" smtClean="0"/>
              <a:t>1) </a:t>
            </a:r>
            <a:r>
              <a:rPr lang="ar-SA" sz="3200" u="sng" dirty="0" smtClean="0"/>
              <a:t>المعيار الموضوعي والذاتي للجماعة: </a:t>
            </a:r>
            <a:r>
              <a:rPr lang="en-US" sz="3200" dirty="0" smtClean="0"/>
              <a:t/>
            </a:r>
            <a:br>
              <a:rPr lang="en-US" sz="3200" dirty="0" smtClean="0"/>
            </a:br>
            <a:r>
              <a:rPr lang="ar-SA" sz="3200" dirty="0" smtClean="0"/>
              <a:t>     بمعنى هل أن الفرد عضو في الجماعة على أساس ظرف موضوعي مثل المكان أو الدخل أو النتيجة أو عند القيام بادوار سلوكية مماثلة مثل العمل أو عند الشعور المشترك بالانتماء، وبنقص الفرد روح الجماعة مثل الأسرة </a:t>
            </a:r>
            <a:r>
              <a:rPr lang="ar-SA" sz="3200" dirty="0" err="1" smtClean="0"/>
              <a:t>او</a:t>
            </a:r>
            <a:r>
              <a:rPr lang="ar-SA" sz="3200" dirty="0" smtClean="0"/>
              <a:t> النادي. </a:t>
            </a:r>
            <a:r>
              <a:rPr lang="en-US" sz="3200" dirty="0" smtClean="0"/>
              <a:t/>
            </a:r>
            <a:br>
              <a:rPr lang="en-US" sz="3200" dirty="0" smtClean="0"/>
            </a:br>
            <a:r>
              <a:rPr lang="ar-IQ" sz="3200" dirty="0" smtClean="0"/>
              <a:t>2) </a:t>
            </a:r>
            <a:r>
              <a:rPr lang="ar-SA" sz="3200" u="sng" dirty="0" smtClean="0"/>
              <a:t>الاشتراك الكلي أو الجزئي في الجماعات</a:t>
            </a:r>
            <a:r>
              <a:rPr lang="en-US" sz="3200" dirty="0" smtClean="0"/>
              <a:t/>
            </a:r>
            <a:br>
              <a:rPr lang="en-US" sz="3200" dirty="0" smtClean="0"/>
            </a:br>
            <a:r>
              <a:rPr lang="ar-SA" sz="3200" dirty="0" smtClean="0"/>
              <a:t>    يقوم هذا المعيار على أساس الروابط الكلية أو الجزئية، فبعض الجماعات تحوي شخصية الفرد بأكملها، بينما تستأثر بجزء صغير من نشاطه. وأساس هذه الروابط سواء الكلية أو الجزئية كيفي وليس كمي، لذا يجب مراعاة مدى تشبع الفرد بالجماعة ومدى تعلقه </a:t>
            </a:r>
            <a:r>
              <a:rPr lang="ar-SA" sz="3200" dirty="0" err="1" smtClean="0"/>
              <a:t>بها</a:t>
            </a:r>
            <a:r>
              <a:rPr lang="ar-SA" sz="3200" dirty="0" smtClean="0"/>
              <a:t>. </a:t>
            </a:r>
            <a:r>
              <a:rPr lang="en-US" sz="3200" dirty="0" smtClean="0"/>
              <a:t/>
            </a:r>
            <a:br>
              <a:rPr lang="en-US" sz="3200" dirty="0" smtClean="0"/>
            </a:br>
            <a:endParaRPr lang="ar-SA" sz="3200" dirty="0"/>
          </a:p>
        </p:txBody>
      </p:sp>
    </p:spTree>
  </p:cSld>
  <p:clrMapOvr>
    <a:masterClrMapping/>
  </p:clrMapOvr>
  <p:transition spd="slow">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dirty="0" smtClean="0"/>
              <a:t> </a:t>
            </a:r>
            <a:r>
              <a:rPr lang="en-US" sz="4800" dirty="0" smtClean="0"/>
              <a:t> </a:t>
            </a:r>
            <a:br>
              <a:rPr lang="en-US" sz="4800" dirty="0" smtClean="0"/>
            </a:br>
            <a:r>
              <a:rPr lang="ar-IQ" sz="4800" dirty="0" smtClean="0"/>
              <a:t>3</a:t>
            </a:r>
            <a:r>
              <a:rPr lang="ar-IQ" sz="4800" dirty="0" smtClean="0">
                <a:solidFill>
                  <a:srgbClr val="FF0000"/>
                </a:solidFill>
              </a:rPr>
              <a:t>) </a:t>
            </a:r>
            <a:r>
              <a:rPr lang="ar-SA" sz="4800" u="sng" dirty="0" smtClean="0">
                <a:solidFill>
                  <a:srgbClr val="FF0000"/>
                </a:solidFill>
              </a:rPr>
              <a:t>الجماعات الأولية والثانوية</a:t>
            </a:r>
            <a:r>
              <a:rPr lang="en-US" sz="4800" dirty="0" smtClean="0"/>
              <a:t/>
            </a:r>
            <a:br>
              <a:rPr lang="en-US" sz="4800" dirty="0" smtClean="0"/>
            </a:br>
            <a:r>
              <a:rPr lang="ar-SA" sz="4800" dirty="0" smtClean="0"/>
              <a:t>    فالجماعات الأولية تتميز بالتقابل وجها لوجه والتفاعل الشديد، بينما تصبح الجماعات الثانوية هي التي يقل فيها اختلاط الفرد بالجماعة.</a:t>
            </a:r>
            <a:r>
              <a:rPr lang="en-US" sz="4800" dirty="0" smtClean="0"/>
              <a:t/>
            </a:r>
            <a:br>
              <a:rPr lang="en-US" sz="4800" dirty="0" smtClean="0"/>
            </a:br>
            <a:r>
              <a:rPr lang="ar-IQ" sz="4800" dirty="0" smtClean="0">
                <a:solidFill>
                  <a:srgbClr val="00B050"/>
                </a:solidFill>
              </a:rPr>
              <a:t>4) </a:t>
            </a:r>
            <a:r>
              <a:rPr lang="ar-SA" sz="4800" u="sng" dirty="0" smtClean="0">
                <a:solidFill>
                  <a:srgbClr val="00B050"/>
                </a:solidFill>
              </a:rPr>
              <a:t>درجة التأثير بمبادئ الجماعة</a:t>
            </a:r>
            <a:r>
              <a:rPr lang="en-US" sz="4800" dirty="0" smtClean="0"/>
              <a:t/>
            </a:r>
            <a:br>
              <a:rPr lang="en-US" sz="4800" dirty="0" smtClean="0"/>
            </a:br>
            <a:r>
              <a:rPr lang="ar-SA" sz="4800" dirty="0" smtClean="0"/>
              <a:t>  وهي التي يكون فيها سلوك الفرد واتجاهاته مطابقة لقيم معايير الجماعة.</a:t>
            </a:r>
            <a:r>
              <a:rPr lang="en-US" sz="4800" dirty="0" smtClean="0"/>
              <a:t> </a:t>
            </a:r>
            <a:br>
              <a:rPr lang="en-US" sz="4800" dirty="0" smtClean="0"/>
            </a:br>
            <a:r>
              <a:rPr lang="en-US" sz="4800" dirty="0" smtClean="0"/>
              <a:t/>
            </a:r>
            <a:br>
              <a:rPr lang="en-US" sz="4800" dirty="0" smtClean="0"/>
            </a:br>
            <a:endParaRPr lang="ar-SA" sz="4800" dirty="0"/>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lvl="0" algn="r"/>
            <a:r>
              <a:rPr lang="ar-IQ" u="sng" dirty="0" smtClean="0"/>
              <a:t>5</a:t>
            </a:r>
            <a:r>
              <a:rPr lang="ar-IQ" u="sng" dirty="0" smtClean="0">
                <a:solidFill>
                  <a:srgbClr val="FF0000"/>
                </a:solidFill>
              </a:rPr>
              <a:t>) </a:t>
            </a:r>
            <a:r>
              <a:rPr lang="ar-SA" u="sng" dirty="0" smtClean="0">
                <a:solidFill>
                  <a:srgbClr val="FF0000"/>
                </a:solidFill>
              </a:rPr>
              <a:t>العلاقة داخل الجماعة</a:t>
            </a:r>
            <a:r>
              <a:rPr lang="en-US" dirty="0" smtClean="0"/>
              <a:t/>
            </a:r>
            <a:br>
              <a:rPr lang="en-US" dirty="0" smtClean="0"/>
            </a:br>
            <a:r>
              <a:rPr lang="ar-SA" dirty="0" smtClean="0"/>
              <a:t>    فالجماعات تتنوع في العلاقة التكوينية لها، ومن </a:t>
            </a:r>
            <a:r>
              <a:rPr lang="ar-SA" dirty="0" err="1" smtClean="0"/>
              <a:t>اذ</a:t>
            </a:r>
            <a:r>
              <a:rPr lang="ar-SA" dirty="0" smtClean="0"/>
              <a:t> النظام التعاوني </a:t>
            </a:r>
            <a:r>
              <a:rPr lang="ar-SA" dirty="0" err="1" smtClean="0"/>
              <a:t>او</a:t>
            </a:r>
            <a:r>
              <a:rPr lang="ar-SA" dirty="0" smtClean="0"/>
              <a:t> الدكتاتوري ، أو التعقيد بالأنظمة داخل الجماعة .</a:t>
            </a:r>
            <a:r>
              <a:rPr lang="en-US" dirty="0" smtClean="0"/>
              <a:t/>
            </a:r>
            <a:br>
              <a:rPr lang="en-US" dirty="0" smtClean="0"/>
            </a:br>
            <a:r>
              <a:rPr lang="ar-IQ" dirty="0" smtClean="0"/>
              <a:t>6</a:t>
            </a:r>
            <a:r>
              <a:rPr lang="ar-IQ" dirty="0" smtClean="0">
                <a:solidFill>
                  <a:srgbClr val="0000FF"/>
                </a:solidFill>
              </a:rPr>
              <a:t>) </a:t>
            </a:r>
            <a:r>
              <a:rPr lang="ar-SA" u="sng" dirty="0" smtClean="0">
                <a:solidFill>
                  <a:srgbClr val="0000FF"/>
                </a:solidFill>
              </a:rPr>
              <a:t>دوام الجماعة:</a:t>
            </a:r>
            <a:r>
              <a:rPr lang="en-US" dirty="0" smtClean="0"/>
              <a:t/>
            </a:r>
            <a:br>
              <a:rPr lang="en-US" dirty="0" smtClean="0"/>
            </a:br>
            <a:r>
              <a:rPr lang="ar-SA" dirty="0" smtClean="0"/>
              <a:t>    وهو مدى استمرار العلاقات بين أفراد الجماعة، فمدى الدوام يعطي تصورا واضحا عن نوع الجماعة ودرجة تأثيرها في الفرد .</a:t>
            </a:r>
            <a:r>
              <a:rPr lang="en-US" dirty="0" smtClean="0"/>
              <a:t/>
            </a:r>
            <a:br>
              <a:rPr lang="en-US" dirty="0" smtClean="0"/>
            </a:br>
            <a:endParaRPr lang="ar-SA" dirty="0"/>
          </a:p>
        </p:txBody>
      </p:sp>
    </p:spTree>
  </p:cSld>
  <p:clrMapOvr>
    <a:masterClrMapping/>
  </p:clrMapOvr>
  <p:transition spd="slow">
    <p:wedge/>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Words>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الجماعة والجماعة الرياضية  اولاً  ما هية الجماعة والجماعة الرياضية :       أن إمكانية الإنسان على التفاعل مع الآخرين بطريقة معتبرة وذات معنى توجد في كل مجتمع من المجتمعات الإنسانية، وذلك بوجود الآخرين الذين هم الجوهر الأساسي للبيئة الاجتماعية للفرد، فهو يستجيب لهم ويستجيبون له. وبالتأكيد أن نمو الجماعات الاجتماعية واستمرارها تكون موجودة في التفاعلات الاجتماعية بين الأفراد.        * لويس مليكة عرفه انه علاقات مختلفة بين الأفراد ومن ناحية أخرى   تنظيمات في مستويات مختلفة من التعقيد.     *  كمال دسوقي فعرف الجماعة على أنها وحدة اجتماعية تتكون من عدد من الأفراد يشغلون ( قليلا أو كثيرا ) علاقات و مراكز وادوار محددة بالنسبة لبعضهم، لديها جهاز من القيم والمعايير خاصة بها ينظم سلوك الأفراد الأعضاء فيها في الأمور التي تؤثر في الجماعة.</vt:lpstr>
      <vt:lpstr>* نزار الطالب وكامل لويس فقد عرف الجماعة (على أنها عدد من الناس يتعاونون بتنسيق زماني ومكاني معينين وتربطهم وسائل الاتصال لدرجات متفاوتة من السعة والكثافة وتقسيم الوظائف فيما بينهم لتحقيق أهداف معينة .  * حامد الفقهي عرف الجماعة أنها جمع من الأفراد يضمهم هدف مشترك أو تضمهم مهنة أو عمل، وذلك مثل جماعات الرياضيين والمدرسين والأطباء والقضاة وأعضاء الأحزاب السياسية الذين يشكلون جماعة بصرف النظر عن وجود التفاعل الاجتماعي بينهم أو عدم وجوده .</vt:lpstr>
      <vt:lpstr>أسس قيام الجماعة ومعاييره     *هناك ستة معايير أساسية لقيام الجماعة وهي على النحو الأتي:   1) المعيار الموضوعي والذاتي للجماعة:       بمعنى هل أن الفرد عضو في الجماعة على أساس ظرف موضوعي مثل المكان أو الدخل أو النتيجة أو عند القيام بادوار سلوكية مماثلة مثل العمل أو عند الشعور المشترك بالانتماء، وبنقص الفرد روح الجماعة مثل الأسرة او النادي.  2) الاشتراك الكلي أو الجزئي في الجماعات     يقوم هذا المعيار على أساس الروابط الكلية أو الجزئية، فبعض الجماعات تحوي شخصية الفرد بأكملها، بينما تستأثر بجزء صغير من نشاطه. وأساس هذه الروابط سواء الكلية أو الجزئية كيفي وليس كمي، لذا يجب مراعاة مدى تشبع الفرد بالجماعة ومدى تعلقه بها.  </vt:lpstr>
      <vt:lpstr>   3) الجماعات الأولية والثانوية     فالجماعات الأولية تتميز بالتقابل وجها لوجه والتفاعل الشديد، بينما تصبح الجماعات الثانوية هي التي يقل فيها اختلاط الفرد بالجماعة. 4) درجة التأثير بمبادئ الجماعة   وهي التي يكون فيها سلوك الفرد واتجاهاته مطابقة لقيم معايير الجماعة.   </vt:lpstr>
      <vt:lpstr>5) العلاقة داخل الجماعة     فالجماعات تتنوع في العلاقة التكوينية لها، ومن اذ النظام التعاوني او الدكتاتوري ، أو التعقيد بالأنظمة داخل الجماعة . 6) دوام الجماعة:     وهو مدى استمرار العلاقات بين أفراد الجماعة، فمدى الدوام يعطي تصورا واضحا عن نوع الجماعة ودرجة تأثيرها في الفرد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الجماعة والجماعة الرياضية  اولاً  ما هية الجماعة والجماعة الرياضية :       أن إمكانية الإنسان على التفاعل مع الآخرين بطريقة معتبرة وذات معنى توجد في كل مجتمع من المجتمعات الإنسانية، وذلك بوجود الآخرين الذين هم الجوهر الأساسي للبيئة الاجتماعية للفرد، فهو يستجيب لهم ويستجيبون له. وبالتأكيد أن نمو الجماعات الاجتماعية واستمرارها تكون موجودة في التفاعلات الاجتماعية بين الأفراد.        * لويس مليكة عرفه انه علاقات مختلفة بين الأفراد ومن ناحية أخرى   تنظيمات في مستويات مختلفة من التعقيد.     *  كمال دسوقي فعرف الجماعة على أنها وحدة اجتماعية تتكون من عدد من الأفراد يشغلون ( قليلا أو كثيرا ) علاقات و مراكز وادوار محددة بالنسبة لبعضهم، لديها جهاز من القيم والمعايير خاصة بها ينظم سلوك الأفراد الأعضاء فيها في الأمور التي تؤثر في الجماعة.</dc:title>
  <dc:creator>HP</dc:creator>
  <cp:lastModifiedBy>DR.Ahmed Saker 2O14</cp:lastModifiedBy>
  <cp:revision>1</cp:revision>
  <dcterms:created xsi:type="dcterms:W3CDTF">2018-12-10T17:50:00Z</dcterms:created>
  <dcterms:modified xsi:type="dcterms:W3CDTF">2018-12-10T18:34:55Z</dcterms:modified>
</cp:coreProperties>
</file>